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265" r:id="rId5"/>
    <p:sldId id="310" r:id="rId6"/>
    <p:sldId id="348" r:id="rId7"/>
    <p:sldId id="322" r:id="rId8"/>
    <p:sldId id="395" r:id="rId9"/>
    <p:sldId id="396" r:id="rId10"/>
    <p:sldId id="394" r:id="rId11"/>
    <p:sldId id="347" r:id="rId12"/>
    <p:sldId id="359" r:id="rId13"/>
    <p:sldId id="352" r:id="rId14"/>
    <p:sldId id="333" r:id="rId15"/>
    <p:sldId id="334" r:id="rId16"/>
    <p:sldId id="353" r:id="rId17"/>
    <p:sldId id="365" r:id="rId18"/>
    <p:sldId id="349" r:id="rId19"/>
    <p:sldId id="335" r:id="rId20"/>
    <p:sldId id="362" r:id="rId21"/>
    <p:sldId id="354" r:id="rId22"/>
    <p:sldId id="355" r:id="rId23"/>
    <p:sldId id="336" r:id="rId24"/>
    <p:sldId id="337" r:id="rId25"/>
    <p:sldId id="351" r:id="rId26"/>
    <p:sldId id="350" r:id="rId27"/>
    <p:sldId id="338" r:id="rId28"/>
    <p:sldId id="339" r:id="rId29"/>
    <p:sldId id="340" r:id="rId30"/>
    <p:sldId id="341" r:id="rId31"/>
    <p:sldId id="346" r:id="rId32"/>
    <p:sldId id="343" r:id="rId33"/>
    <p:sldId id="356" r:id="rId34"/>
    <p:sldId id="357" r:id="rId35"/>
    <p:sldId id="397" r:id="rId36"/>
    <p:sldId id="380" r:id="rId37"/>
    <p:sldId id="358" r:id="rId38"/>
    <p:sldId id="330" r:id="rId39"/>
    <p:sldId id="323" r:id="rId40"/>
    <p:sldId id="321" r:id="rId41"/>
    <p:sldId id="429" r:id="rId42"/>
    <p:sldId id="393" r:id="rId43"/>
    <p:sldId id="360" r:id="rId44"/>
    <p:sldId id="373" r:id="rId45"/>
    <p:sldId id="364" r:id="rId46"/>
    <p:sldId id="361" r:id="rId47"/>
    <p:sldId id="401" r:id="rId48"/>
    <p:sldId id="402" r:id="rId49"/>
    <p:sldId id="376" r:id="rId50"/>
    <p:sldId id="371" r:id="rId51"/>
    <p:sldId id="369" r:id="rId52"/>
    <p:sldId id="370" r:id="rId53"/>
    <p:sldId id="372" r:id="rId54"/>
    <p:sldId id="379" r:id="rId55"/>
    <p:sldId id="377" r:id="rId56"/>
    <p:sldId id="375" r:id="rId57"/>
    <p:sldId id="382" r:id="rId58"/>
    <p:sldId id="389" r:id="rId59"/>
    <p:sldId id="383" r:id="rId60"/>
    <p:sldId id="390" r:id="rId61"/>
    <p:sldId id="398" r:id="rId62"/>
    <p:sldId id="399" r:id="rId63"/>
    <p:sldId id="386" r:id="rId64"/>
    <p:sldId id="385" r:id="rId65"/>
    <p:sldId id="403" r:id="rId66"/>
    <p:sldId id="391" r:id="rId67"/>
    <p:sldId id="392" r:id="rId68"/>
    <p:sldId id="407" r:id="rId69"/>
    <p:sldId id="430" r:id="rId70"/>
    <p:sldId id="431" r:id="rId71"/>
    <p:sldId id="412" r:id="rId72"/>
    <p:sldId id="411" r:id="rId73"/>
    <p:sldId id="408" r:id="rId74"/>
    <p:sldId id="409" r:id="rId75"/>
    <p:sldId id="410" r:id="rId76"/>
    <p:sldId id="417" r:id="rId77"/>
    <p:sldId id="413" r:id="rId78"/>
    <p:sldId id="414" r:id="rId79"/>
    <p:sldId id="415" r:id="rId80"/>
    <p:sldId id="416" r:id="rId81"/>
    <p:sldId id="418" r:id="rId82"/>
    <p:sldId id="419" r:id="rId83"/>
    <p:sldId id="420" r:id="rId84"/>
    <p:sldId id="421" r:id="rId85"/>
    <p:sldId id="422" r:id="rId86"/>
    <p:sldId id="423" r:id="rId87"/>
    <p:sldId id="425" r:id="rId88"/>
    <p:sldId id="427" r:id="rId89"/>
    <p:sldId id="426" r:id="rId90"/>
    <p:sldId id="378" r:id="rId91"/>
    <p:sldId id="387" r:id="rId92"/>
    <p:sldId id="388" r:id="rId93"/>
    <p:sldId id="400" r:id="rId94"/>
    <p:sldId id="327" r:id="rId95"/>
    <p:sldId id="325" r:id="rId96"/>
    <p:sldId id="326" r:id="rId97"/>
    <p:sldId id="368" r:id="rId98"/>
    <p:sldId id="331" r:id="rId99"/>
    <p:sldId id="328" r:id="rId100"/>
    <p:sldId id="332" r:id="rId101"/>
    <p:sldId id="428" r:id="rId102"/>
    <p:sldId id="319" r:id="rId103"/>
    <p:sldId id="313" r:id="rId104"/>
  </p:sldIdLst>
  <p:sldSz cx="12192000" cy="6858000"/>
  <p:notesSz cx="6858000" cy="9144000"/>
  <p:custDataLst>
    <p:tags r:id="rId10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42C"/>
    <a:srgbClr val="000000"/>
    <a:srgbClr val="FF6600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1395" autoAdjust="0"/>
  </p:normalViewPr>
  <p:slideViewPr>
    <p:cSldViewPr showGuides="1">
      <p:cViewPr varScale="1">
        <p:scale>
          <a:sx n="73" d="100"/>
          <a:sy n="73" d="100"/>
        </p:scale>
        <p:origin x="72" y="2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gs" Target="tags/tag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err="1"/>
            <a:t>PreviousTask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err="1"/>
            <a:t>ContinuationTask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2"/>
      <dgm:spPr/>
    </dgm:pt>
    <dgm:pt modelId="{96015622-8A46-45CF-A72A-2856B699B374}" type="pres">
      <dgm:prSet presAssocID="{FB986F71-3126-4196-BD30-74AEDC39A1CA}" presName="childNode1" presStyleLbl="bgAcc1" presStyleIdx="0" presStyleCnt="2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2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1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2"/>
      <dgm:spPr/>
    </dgm:pt>
    <dgm:pt modelId="{E83793B4-2C5C-4D90-82FA-E5EE4745664D}" type="pres">
      <dgm:prSet presAssocID="{F6D27D1B-CDCB-481F-B8FA-AB31B2A119DE}" presName="childNode2" presStyleLbl="bgAcc1" presStyleIdx="1" presStyleCnt="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2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</dgm:ptLst>
  <dgm:cxnLst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219842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D16E-EEE6-4267-97EA-5AD7D2BC4E84}">
      <dsp:nvSpPr>
        <dsp:cNvPr id="0" name=""/>
        <dsp:cNvSpPr/>
      </dsp:nvSpPr>
      <dsp:spPr>
        <a:xfrm>
          <a:off x="2240790" y="1107480"/>
          <a:ext cx="2089083" cy="208908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628213" y="1979681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PreviousTask</a:t>
          </a:r>
          <a:endParaRPr lang="en-US" sz="1600" kern="1200" dirty="0"/>
        </a:p>
      </dsp:txBody>
      <dsp:txXfrm>
        <a:off x="1647239" y="1998707"/>
        <a:ext cx="1595432" cy="611530"/>
      </dsp:txXfrm>
    </dsp:sp>
    <dsp:sp modelId="{E83793B4-2C5C-4D90-82FA-E5EE4745664D}">
      <dsp:nvSpPr>
        <dsp:cNvPr id="0" name=""/>
        <dsp:cNvSpPr/>
      </dsp:nvSpPr>
      <dsp:spPr>
        <a:xfrm>
          <a:off x="3605034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D1FDE-4DD7-4FA5-8C70-0C747477B66C}">
      <dsp:nvSpPr>
        <dsp:cNvPr id="0" name=""/>
        <dsp:cNvSpPr/>
      </dsp:nvSpPr>
      <dsp:spPr>
        <a:xfrm>
          <a:off x="4013405" y="463987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ContinuationTask</a:t>
          </a:r>
          <a:endParaRPr lang="en-US" sz="1600" kern="1200" dirty="0"/>
        </a:p>
      </dsp:txBody>
      <dsp:txXfrm>
        <a:off x="4032431" y="483013"/>
        <a:ext cx="1595432" cy="6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25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08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00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90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: </a:t>
            </a:r>
            <a:r>
              <a:rPr lang="fr-FR" dirty="0"/>
              <a:t>http://www.theyeshivaworld.com/wp-content/uploads/2014/07/can.jpg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03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</a:t>
            </a:r>
            <a:r>
              <a:rPr lang="fr-FR" dirty="0"/>
              <a:t>https://static1.squarespace.com/static/544d2af6e4b007f43083a5b0/544e719be4b07c493b25c4e4/54625440e4b0f79db69b3b1a/1417724183061/?format=1500w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83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7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01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88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0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803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00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: </a:t>
            </a:r>
            <a:r>
              <a:rPr lang="fr-FR" dirty="0"/>
              <a:t>http://www.careofcars.com/wp-content/uploads/2014/01/patchwork-on-cheap-cars.jpg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70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12/19/2016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2115168/why-does-this-async-await-code-generate-not-all-code-paths-return-a-value" TargetMode="External"/><Relationship Id="rId2" Type="http://schemas.openxmlformats.org/officeDocument/2006/relationships/hyperlink" Target="https://msdn.microsoft.com/en-us/magazine/jj991977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3833255/does-using-tasks-tpl-library-make-an-application-multithreaded" TargetMode="External"/><Relationship Id="rId5" Type="http://schemas.openxmlformats.org/officeDocument/2006/relationships/hyperlink" Target="http://blog.stephencleary.com/2013/11/there-is-no-thread.html" TargetMode="External"/><Relationship Id="rId4" Type="http://schemas.openxmlformats.org/officeDocument/2006/relationships/hyperlink" Target="http://blog.stephencleary.com/2013/11/taskrun-etiquette-examples-dont-use.html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You’d better watch your step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082240"/>
              </p:ext>
            </p:extLst>
          </p:nvPr>
        </p:nvGraphicFramePr>
        <p:xfrm>
          <a:off x="6230938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Async-Await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is...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Without hurting your existing code structure</a:t>
            </a:r>
            <a:endParaRPr lang="en-US" dirty="0"/>
          </a:p>
        </p:txBody>
      </p:sp>
      <p:pic>
        <p:nvPicPr>
          <p:cNvPr id="1026" name="Picture 2" descr="patchwork-on-cheap-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6" y="1700808"/>
            <a:ext cx="7243509" cy="46565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Asynchronous, 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949827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1967880"/>
              <a:chOff x="6816081" y="1029072"/>
              <a:chExt cx="4526284" cy="1967880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2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6600056" y="1772816"/>
            <a:ext cx="4526284" cy="2520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all" dirty="0">
                <a:solidFill>
                  <a:schemeClr val="accent1"/>
                </a:solidFill>
              </a:rPr>
              <a:t>Initiate</a:t>
            </a:r>
            <a:r>
              <a:rPr lang="en-US" b="1" dirty="0"/>
              <a:t> </a:t>
            </a:r>
            <a:r>
              <a:rPr lang="en-US" dirty="0"/>
              <a:t>something here and now (off-loading).</a:t>
            </a:r>
          </a:p>
          <a:p>
            <a:r>
              <a:rPr lang="en-US" dirty="0"/>
              <a:t>The caller thread is released immediately </a:t>
            </a:r>
          </a:p>
          <a:p>
            <a:pPr lvl="1"/>
            <a:r>
              <a:rPr lang="en-US" dirty="0"/>
              <a:t>I can use it for something else right now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waste of  CPU resource ;-)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25157" y="692696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4793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 About</a:t>
            </a:r>
          </a:p>
          <a:p>
            <a:pPr marL="0" indent="0" algn="ctr">
              <a:buNone/>
            </a:pPr>
            <a:r>
              <a:rPr lang="en-US" sz="2800" strike="sngStrike" cap="all" dirty="0">
                <a:solidFill>
                  <a:schemeClr val="accent4"/>
                </a:solidFill>
              </a:rPr>
              <a:t>“going Async”</a:t>
            </a:r>
          </a:p>
          <a:p>
            <a:pPr marL="0" indent="0" algn="ctr">
              <a:buNone/>
            </a:pPr>
            <a:r>
              <a:rPr lang="en-US" sz="2800" b="1" cap="all" dirty="0">
                <a:solidFill>
                  <a:schemeClr val="accent4"/>
                </a:solidFill>
              </a:rPr>
              <a:t>“composing Async”</a:t>
            </a:r>
            <a:endParaRPr lang="en-US" sz="1600" b="1" cap="all" dirty="0">
              <a:solidFill>
                <a:schemeClr val="tx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16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1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</p:spTree>
    <p:extLst>
      <p:ext uri="{BB962C8B-B14F-4D97-AF65-F5344CB8AC3E}">
        <p14:creationId xmlns:p14="http://schemas.microsoft.com/office/powerpoint/2010/main" val="6494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 Task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</a:p>
          <a:p>
            <a:pPr lvl="1"/>
            <a:r>
              <a:rPr lang="en-US" dirty="0"/>
              <a:t>3 ways to instantiate and run a Task: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task.Wait</a:t>
            </a:r>
            <a:r>
              <a:rPr lang="en-US" dirty="0"/>
              <a:t>(), </a:t>
            </a:r>
            <a:r>
              <a:rPr lang="en-US" dirty="0" err="1"/>
              <a:t>task.Result</a:t>
            </a:r>
            <a:r>
              <a:rPr lang="en-US" dirty="0"/>
              <a:t> &amp; </a:t>
            </a:r>
            <a:r>
              <a:rPr lang="en-US" dirty="0" err="1"/>
              <a:t>task.Exception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42" y="3186843"/>
            <a:ext cx="6343650" cy="1514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522826"/>
              </p:ext>
            </p:extLst>
          </p:nvPr>
        </p:nvGraphicFramePr>
        <p:xfrm>
          <a:off x="3287688" y="2926548"/>
          <a:ext cx="6866733" cy="309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435" y="2156060"/>
            <a:ext cx="6286500" cy="35337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Developer to control the lifetime and completion of the associated Task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</a:rPr>
              <a:t>A Compiler thing – </a:t>
            </a:r>
            <a:r>
              <a:rPr lang="en-US" cap="all" dirty="0" err="1">
                <a:solidFill>
                  <a:schemeClr val="accent1"/>
                </a:solidFill>
              </a:rPr>
              <a:t>syntaxic</a:t>
            </a:r>
            <a:r>
              <a:rPr lang="en-US" cap="all" dirty="0">
                <a:solidFill>
                  <a:schemeClr val="accent1"/>
                </a:solidFill>
              </a:rPr>
              <a:t> sugar</a:t>
            </a:r>
          </a:p>
          <a:p>
            <a:r>
              <a:rPr lang="en-US" cap="all" dirty="0">
                <a:solidFill>
                  <a:schemeClr val="accent1"/>
                </a:solidFill>
              </a:rPr>
              <a:t>Generated State machine</a:t>
            </a:r>
          </a:p>
          <a:p>
            <a:pPr lvl="1"/>
            <a:r>
              <a:rPr lang="en-US" dirty="0"/>
              <a:t>S</a:t>
            </a:r>
          </a:p>
          <a:p>
            <a:r>
              <a:rPr lang="en-US" cap="all" dirty="0" err="1">
                <a:solidFill>
                  <a:schemeClr val="accent1"/>
                </a:solidFill>
              </a:rPr>
              <a:t>TaskAwaiter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</a:rPr>
              <a:t>Marks a continuation (with proper context)</a:t>
            </a:r>
          </a:p>
          <a:p>
            <a:r>
              <a:rPr lang="en-US" dirty="0"/>
              <a:t>Returns to the caller with a task</a:t>
            </a:r>
          </a:p>
          <a:p>
            <a:pPr lvl="1"/>
            <a:r>
              <a:rPr lang="en-US" dirty="0"/>
              <a:t>Which is a reference to the ongoing work</a:t>
            </a:r>
          </a:p>
        </p:txBody>
      </p:sp>
    </p:spTree>
    <p:extLst>
      <p:ext uri="{BB962C8B-B14F-4D97-AF65-F5344CB8AC3E}">
        <p14:creationId xmlns:p14="http://schemas.microsoft.com/office/powerpoint/2010/main" val="3554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3572" y="1474676"/>
            <a:ext cx="9613068" cy="4906652"/>
            <a:chOff x="2243572" y="1474676"/>
            <a:chExt cx="9613068" cy="49066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603" r="24928" b="82216"/>
            <a:stretch/>
          </p:blipFill>
          <p:spPr>
            <a:xfrm>
              <a:off x="2243572" y="1854932"/>
              <a:ext cx="7704857" cy="709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29475" r="24928"/>
            <a:stretch/>
          </p:blipFill>
          <p:spPr>
            <a:xfrm>
              <a:off x="2243572" y="3467112"/>
              <a:ext cx="7704856" cy="2914216"/>
            </a:xfrm>
            <a:prstGeom prst="rect">
              <a:avLst/>
            </a:prstGeom>
          </p:spPr>
        </p:pic>
        <p:sp>
          <p:nvSpPr>
            <p:cNvPr id="6" name="Content Placeholder 13"/>
            <p:cNvSpPr txBox="1">
              <a:spLocks/>
            </p:cNvSpPr>
            <p:nvPr/>
          </p:nvSpPr>
          <p:spPr>
            <a:xfrm>
              <a:off x="2243572" y="1474676"/>
              <a:ext cx="7704857" cy="5861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1775" lvl="1" indent="0"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The following code:</a:t>
              </a:r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>
            <a:xfrm>
              <a:off x="2279575" y="3058852"/>
              <a:ext cx="7704857" cy="5861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marL="223838" indent="-223838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/>
              </a:lvl1pPr>
              <a:lvl2pPr marL="231775" lvl="1" indent="0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None/>
                <a:defRPr sz="2000">
                  <a:solidFill>
                    <a:schemeClr val="accent1"/>
                  </a:solidFill>
                </a:defRPr>
              </a:lvl2pPr>
              <a:lvl3pPr marL="682625" indent="-219075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</a:lvl3pPr>
              <a:lvl4pPr marL="857250" indent="-174625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/>
              </a:lvl4pPr>
              <a:lvl5pPr marL="1030288" indent="-173038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/>
              </a:lvl5pPr>
              <a:lvl6pPr marL="1207008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6pPr>
              <a:lvl7pPr marL="1380744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7pPr>
              <a:lvl8pPr marL="1554480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8pPr>
              <a:lvl9pPr marL="1728216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9pPr>
            </a:lstStyle>
            <a:p>
              <a:pPr lvl="1"/>
              <a:r>
                <a:rPr lang="en-US" dirty="0"/>
                <a:t>Is equivalent to: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60000" y="2250000"/>
              <a:ext cx="1548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52088" y="5085184"/>
              <a:ext cx="151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44072" y="5688000"/>
              <a:ext cx="151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3969320"/>
              <a:ext cx="73575" cy="2340000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984432" y="5301208"/>
              <a:ext cx="187220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err="1">
                  <a:solidFill>
                    <a:schemeClr val="accent4"/>
                  </a:solidFill>
                </a:rPr>
                <a:t>WinForms</a:t>
              </a:r>
              <a:r>
                <a:rPr lang="fr-FR" dirty="0">
                  <a:solidFill>
                    <a:schemeClr val="accent4"/>
                  </a:solidFill>
                </a:rPr>
                <a:t>,</a:t>
              </a:r>
            </a:p>
            <a:p>
              <a:pPr algn="ctr"/>
              <a:r>
                <a:rPr lang="fr-FR" dirty="0">
                  <a:solidFill>
                    <a:schemeClr val="accent4"/>
                  </a:solidFill>
                </a:rPr>
                <a:t> WPF,</a:t>
              </a:r>
            </a:p>
            <a:p>
              <a:pPr algn="ctr"/>
              <a:r>
                <a:rPr lang="fr-FR" dirty="0">
                  <a:solidFill>
                    <a:schemeClr val="accent4"/>
                  </a:solidFill>
                </a:rPr>
                <a:t> ASP.NET…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54" y="1844824"/>
            <a:ext cx="8806293" cy="38265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49967" y="2348880"/>
            <a:ext cx="9092067" cy="2301521"/>
            <a:chOff x="748349" y="2348880"/>
            <a:chExt cx="9092067" cy="23015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117" t="5226" r="25789" b="5934"/>
            <a:stretch/>
          </p:blipFill>
          <p:spPr>
            <a:xfrm>
              <a:off x="748349" y="2348880"/>
              <a:ext cx="9092067" cy="23015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002400" y="3499640"/>
              <a:ext cx="133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694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76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159703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115452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UI thread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16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694536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681063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BCL.WriteAsync</a:t>
            </a:r>
            <a:r>
              <a:rPr lang="fr-FR" sz="1400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28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 rot="10800000">
            <a:off x="9984432" y="322017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16480" y="3065185"/>
            <a:ext cx="1512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P/</a:t>
            </a:r>
            <a:r>
              <a:rPr lang="fr-FR" dirty="0" err="1">
                <a:solidFill>
                  <a:schemeClr val="accent2"/>
                </a:solidFill>
              </a:rPr>
              <a:t>Invoke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handle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858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506973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4653136"/>
            <a:ext cx="151216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I/O Request Packet (</a:t>
            </a:r>
            <a:r>
              <a:rPr lang="en-US" dirty="0"/>
              <a:t>IRP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(asynchronous)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2193831"/>
            <a:ext cx="1944216" cy="615553"/>
            <a:chOff x="9984432" y="2193831"/>
            <a:chExt cx="1944216" cy="615553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93831"/>
              <a:ext cx="151216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Return Task </a:t>
              </a:r>
              <a:r>
                <a:rPr lang="en-US" sz="1600" dirty="0"/>
                <a:t>(await)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1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1037347"/>
            <a:ext cx="1944216" cy="646331"/>
            <a:chOff x="9984432" y="2178442"/>
            <a:chExt cx="1944216" cy="646331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78442"/>
              <a:ext cx="15121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Release UI thread</a:t>
              </a:r>
              <a:endParaRPr lang="en-US" sz="16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43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91" y="5445224"/>
            <a:ext cx="566193" cy="5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35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272464" y="5939988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Interrupt!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418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44472" y="5445224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Interrupt Service Routine (</a:t>
            </a:r>
            <a:r>
              <a:rPr lang="en-US" dirty="0"/>
              <a:t>ISR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4902" y="5454828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98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4959459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Queue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Deferred Procedure Call (</a:t>
            </a:r>
            <a:r>
              <a:rPr lang="en-US" dirty="0"/>
              <a:t>DPC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1120" y="499881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6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5014917"/>
            <a:ext cx="19915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Mark </a:t>
            </a:r>
            <a:r>
              <a:rPr lang="en-US" dirty="0"/>
              <a:t>IRP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as completed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87755" y="4869160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5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876745"/>
            <a:ext cx="19915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Asynchronous Procedure Call (</a:t>
            </a:r>
            <a:r>
              <a:rPr lang="en-US" dirty="0"/>
              <a:t>APC)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to notify the UI process (handle)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35083" y="2766564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9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32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20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53128" y="1863115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Post the continuation  for UI thread execution</a:t>
            </a:r>
          </a:p>
        </p:txBody>
      </p:sp>
      <p:sp>
        <p:nvSpPr>
          <p:cNvPr id="11" name="Arrow: Right 10"/>
          <p:cNvSpPr/>
          <p:nvPr/>
        </p:nvSpPr>
        <p:spPr>
          <a:xfrm rot="10800000">
            <a:off x="9948824" y="2352480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20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59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71904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42555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92229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62880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112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5362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1124744"/>
            <a:ext cx="1724747" cy="10776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2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Not that simple…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2135560" y="1340768"/>
            <a:ext cx="7488832" cy="44509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130" y="5827435"/>
            <a:ext cx="2160240" cy="625901"/>
            <a:chOff x="2855640" y="5827435"/>
            <a:chExt cx="2160240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3431704" y="594806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@</a:t>
              </a:r>
              <a:r>
                <a:rPr lang="fr-FR" dirty="0" err="1">
                  <a:solidFill>
                    <a:schemeClr val="accent1"/>
                  </a:solidFill>
                  <a:latin typeface="Arial Narrow" panose="020B0606020202030204" pitchFamily="34" charset="0"/>
                </a:rPr>
                <a:t>cyrdup</a:t>
              </a:r>
              <a:endParaRPr lang="fr-FR" dirty="0">
                <a:solidFill>
                  <a:schemeClr val="accent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640" y="5827435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11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4098" name="Picture 2" descr="https://i.imgflip.com/1gbu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Troubleshooting?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14487"/>
            <a:ext cx="8286750" cy="36290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7744" y="17526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Namespace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2807" y="2132856"/>
            <a:ext cx="900785" cy="648072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5560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public type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790547" y="3573016"/>
            <a:ext cx="1433245" cy="207894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9776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nested type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4734763" y="3429000"/>
            <a:ext cx="2009309" cy="2222956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60052" y="5656662"/>
            <a:ext cx="22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static method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7696178" y="4437112"/>
            <a:ext cx="344038" cy="121955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Async-Await </a:t>
            </a:r>
            <a:r>
              <a:rPr lang="en-US"/>
              <a:t>Best practices: </a:t>
            </a:r>
            <a:r>
              <a:rPr lang="en-US">
                <a:hlinkClick r:id="rId2"/>
              </a:rPr>
              <a:t>https://msdn.microsoft.com/en-us/magazine/jj991977.aspx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3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4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5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6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2"/>
              </a:rPr>
              <a:t>https://msdn.microsoft.com/en-us/magazine/jj991977.aspx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13287</TotalTime>
  <Words>2038</Words>
  <Application>Microsoft Office PowerPoint</Application>
  <PresentationFormat>Widescreen</PresentationFormat>
  <Paragraphs>444</Paragraphs>
  <Slides>100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Async-Await Agenda</vt:lpstr>
      <vt:lpstr>Chapter 1: Why</vt:lpstr>
      <vt:lpstr>Like me, You don’t like Waste?</vt:lpstr>
      <vt:lpstr>A simple rule to avoid waste of CPU</vt:lpstr>
      <vt:lpstr>Async-await intention is...</vt:lpstr>
      <vt:lpstr>Without hurting your existing code structure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Async-Await</vt:lpstr>
      <vt:lpstr>Async-Await</vt:lpstr>
      <vt:lpstr>Await</vt:lpstr>
      <vt:lpstr>Who’s doing the continuation?</vt:lpstr>
      <vt:lpstr>It depends on the awaiter context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Chapter 4: Pitfalls &amp; Recos</vt:lpstr>
      <vt:lpstr>Not that simple…</vt:lpstr>
      <vt:lpstr>Deadlocks</vt:lpstr>
      <vt:lpstr>The dupdob principle</vt:lpstr>
      <vt:lpstr>Deadlock Meme</vt:lpstr>
      <vt:lpstr>Deadlock Meme</vt:lpstr>
      <vt:lpstr>Deadlock Meme</vt:lpstr>
      <vt:lpstr>Wrap-up</vt:lpstr>
      <vt:lpstr>Appendix</vt:lpstr>
      <vt:lpstr>Async method GC impact</vt:lpstr>
      <vt:lpstr>Troubleshooting?</vt:lpstr>
      <vt:lpstr>Few refs</vt:lpstr>
      <vt:lpstr>PowerPoint Presentation</vt:lpstr>
      <vt:lpstr>Two Content Layout with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421</cp:revision>
  <dcterms:created xsi:type="dcterms:W3CDTF">2016-11-25T15:39:36Z</dcterms:created>
  <dcterms:modified xsi:type="dcterms:W3CDTF">2016-12-20T23:48:27Z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